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60" r:id="rId2"/>
    <p:sldId id="258" r:id="rId3"/>
    <p:sldId id="259" r:id="rId4"/>
    <p:sldId id="263" r:id="rId5"/>
    <p:sldId id="269" r:id="rId6"/>
    <p:sldId id="264" r:id="rId7"/>
    <p:sldId id="270" r:id="rId8"/>
    <p:sldId id="265" r:id="rId9"/>
    <p:sldId id="267" r:id="rId10"/>
    <p:sldId id="268" r:id="rId11"/>
    <p:sldId id="262" r:id="rId12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4"/>
      <p:bold r:id="rId15"/>
    </p:embeddedFont>
    <p:embeddedFont>
      <p:font typeface="나눔스퀘어라운드 ExtraBold" panose="020B0600000101010101" charset="-127"/>
      <p:bold r:id="rId16"/>
    </p:embeddedFont>
    <p:embeddedFont>
      <p:font typeface="HY견고딕" panose="02030600000101010101" pitchFamily="18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4555"/>
    <a:srgbClr val="D68189"/>
    <a:srgbClr val="FEC9C9"/>
    <a:srgbClr val="C6A49A"/>
    <a:srgbClr val="B78C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428" autoAdjust="0"/>
  </p:normalViewPr>
  <p:slideViewPr>
    <p:cSldViewPr>
      <p:cViewPr varScale="1">
        <p:scale>
          <a:sx n="84" d="100"/>
          <a:sy n="84" d="100"/>
        </p:scale>
        <p:origin x="101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jpeg>
</file>

<file path=ppt/media/image3.jpg>
</file>

<file path=ppt/media/image4.jpe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0D3BF-C41F-4BF0-8A27-06E941D8624A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819805-4B24-4A99-917E-A97D244504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294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302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302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코드의 창의성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줄 수 를 </a:t>
            </a:r>
            <a:r>
              <a:rPr lang="ko-KR" altLang="en-US" dirty="0" err="1" smtClean="0"/>
              <a:t>말하는건가ㅣ</a:t>
            </a:r>
            <a:r>
              <a:rPr lang="en-US" altLang="ko-KR" dirty="0" smtClean="0"/>
              <a:t>?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109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뱀의 초기 길이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점수를 매기는 방법 </a:t>
            </a:r>
            <a:endParaRPr lang="en-US" altLang="ko-KR" dirty="0" smtClean="0"/>
          </a:p>
          <a:p>
            <a:r>
              <a:rPr lang="ko-KR" altLang="en-US" dirty="0" smtClean="0"/>
              <a:t>키보드 횟수제한을 </a:t>
            </a:r>
            <a:r>
              <a:rPr lang="ko-KR" altLang="en-US" dirty="0" err="1" smtClean="0"/>
              <a:t>둘건지</a:t>
            </a:r>
            <a:endParaRPr lang="en-US" altLang="ko-KR" dirty="0" smtClean="0"/>
          </a:p>
          <a:p>
            <a:r>
              <a:rPr lang="ko-KR" altLang="en-US" smtClean="0"/>
              <a:t>점수 표시는 어디에 할건지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157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764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381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3868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236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5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295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5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846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3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782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763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D8A62-3781-438D-9D13-4B61D27C6E38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79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7.jpeg"/><Relationship Id="rId7" Type="http://schemas.openxmlformats.org/officeDocument/2006/relationships/hyperlink" Target="http://vsts2010.tistory.com/623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://it.donga.com/8799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://www.google.co.kr/url?sa=i&amp;rct=j&amp;q=&amp;esrc=s&amp;source=images&amp;cd=&amp;cad=rja&amp;uact=8&amp;ved=2ahUKEwiO5pvt__rdAhUKV7wKHaZmCfgQjRx6BAgBEAU&amp;url=http://m.blog.naver.com/PostView.nhn?blogId=azure0777&amp;logNo=220282982693&amp;categoryNo=24&amp;proxyReferer=&amp;psig=AOvVaw0UkNiEZZW7gnHNmF5TOsxm&amp;ust=1539230807723306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771800" y="1275606"/>
            <a:ext cx="3672408" cy="25202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915816" y="1419622"/>
            <a:ext cx="3384376" cy="2232248"/>
          </a:xfrm>
          <a:prstGeom prst="rect">
            <a:avLst/>
          </a:prstGeom>
          <a:solidFill>
            <a:srgbClr val="274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005826" y="1681666"/>
            <a:ext cx="3204355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000" b="1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ExtraBold" pitchFamily="50" charset="-127"/>
                <a:ea typeface="나눔스퀘어라운드 ExtraBold" pitchFamily="50" charset="-127"/>
              </a:rPr>
              <a:t>C++</a:t>
            </a:r>
            <a:r>
              <a:rPr lang="ko-KR" altLang="en-US" sz="3000" b="1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ExtraBold" pitchFamily="50" charset="-127"/>
                <a:ea typeface="나눔스퀘어라운드 ExtraBold" pitchFamily="50" charset="-127"/>
              </a:rPr>
              <a:t>을 이용한</a:t>
            </a:r>
            <a:endParaRPr lang="en-US" altLang="ko-KR" sz="3000" b="1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ExtraBold" pitchFamily="50" charset="-127"/>
              <a:ea typeface="나눔스퀘어라운드 ExtraBold" pitchFamily="50" charset="-127"/>
            </a:endParaRPr>
          </a:p>
          <a:p>
            <a:pPr algn="dist"/>
            <a:r>
              <a:rPr lang="en-US" altLang="ko-KR" sz="3000" b="1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ExtraBold" pitchFamily="50" charset="-127"/>
                <a:ea typeface="나눔스퀘어라운드 ExtraBold" pitchFamily="50" charset="-127"/>
              </a:rPr>
              <a:t>Snake Game </a:t>
            </a:r>
            <a:r>
              <a:rPr lang="ko-KR" altLang="en-US" sz="2700" b="1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ExtraBold" pitchFamily="50" charset="-127"/>
                <a:ea typeface="나눔스퀘어라운드 ExtraBold" pitchFamily="50" charset="-127"/>
              </a:rPr>
              <a:t>구현</a:t>
            </a:r>
            <a:r>
              <a:rPr lang="en-US" altLang="ko-KR" sz="2700" b="1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 </a:t>
            </a:r>
          </a:p>
          <a:p>
            <a:pPr algn="dist"/>
            <a:r>
              <a:rPr lang="ko-KR" altLang="en-US" sz="1300" dirty="0" smtClean="0">
                <a:solidFill>
                  <a:srgbClr val="FEC9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제안발표</a:t>
            </a:r>
            <a:r>
              <a:rPr lang="en-US" altLang="ko-KR" sz="1300" dirty="0" smtClean="0">
                <a:solidFill>
                  <a:srgbClr val="FEC9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[2018.10.11]</a:t>
            </a:r>
            <a:r>
              <a:rPr lang="en-US" altLang="ko-KR" sz="400" dirty="0" smtClean="0">
                <a:solidFill>
                  <a:srgbClr val="FEC9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 </a:t>
            </a:r>
          </a:p>
          <a:p>
            <a:pPr algn="ctr"/>
            <a:endParaRPr lang="en-US" altLang="ko-KR" sz="1100" dirty="0" smtClean="0">
              <a:solidFill>
                <a:schemeClr val="bg1">
                  <a:lumMod val="95000"/>
                </a:schemeClr>
              </a:solidFill>
              <a:latin typeface="HU담은고딕 140" pitchFamily="18" charset="-127"/>
              <a:ea typeface="HU담은고딕 140" pitchFamily="18" charset="-127"/>
            </a:endParaRPr>
          </a:p>
          <a:p>
            <a:pPr algn="ctr"/>
            <a:r>
              <a:rPr lang="ko-KR" altLang="en-US" sz="1100" dirty="0" smtClean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강지원</a:t>
            </a:r>
            <a:r>
              <a:rPr lang="en-US" altLang="ko-KR" sz="1100" dirty="0" smtClean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, </a:t>
            </a:r>
            <a:r>
              <a:rPr lang="ko-KR" altLang="en-US" sz="1100" dirty="0" smtClean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최연희</a:t>
            </a:r>
            <a:r>
              <a:rPr lang="en-US" altLang="ko-KR" sz="1100" dirty="0" smtClean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, </a:t>
            </a:r>
            <a:r>
              <a:rPr lang="ko-KR" altLang="en-US" sz="1100" dirty="0" smtClean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이지윤</a:t>
            </a:r>
            <a:endParaRPr lang="ko-KR" altLang="en-US" sz="1100" dirty="0">
              <a:solidFill>
                <a:schemeClr val="bg1">
                  <a:lumMod val="95000"/>
                </a:schemeClr>
              </a:solidFill>
              <a:latin typeface="HU담은고딕 140" pitchFamily="18" charset="-127"/>
              <a:ea typeface="HU담은고딕 140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51520" y="123478"/>
            <a:ext cx="827584" cy="555526"/>
          </a:xfrm>
          <a:prstGeom prst="line">
            <a:avLst/>
          </a:prstGeom>
          <a:ln w="9525">
            <a:solidFill>
              <a:srgbClr val="274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8090115" y="4417017"/>
            <a:ext cx="837861" cy="582467"/>
          </a:xfrm>
          <a:prstGeom prst="line">
            <a:avLst/>
          </a:prstGeom>
          <a:ln w="9525">
            <a:solidFill>
              <a:srgbClr val="274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78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98757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34511" y="146125"/>
            <a:ext cx="7938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04</a:t>
            </a:r>
            <a:r>
              <a:rPr lang="en-US" altLang="ko-KR" spc="-150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참</a:t>
            </a:r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조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7856" y="3911275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6CDC5B-07C3-4462-B79D-C50BBF5D4531}"/>
              </a:ext>
            </a:extLst>
          </p:cNvPr>
          <p:cNvSpPr/>
          <p:nvPr/>
        </p:nvSpPr>
        <p:spPr>
          <a:xfrm>
            <a:off x="531415" y="1462887"/>
            <a:ext cx="5886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https://blog.naver.com/demonic3540/221213545604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CCD96DA-5ADF-4F44-857D-A994D010F032}"/>
              </a:ext>
            </a:extLst>
          </p:cNvPr>
          <p:cNvSpPr/>
          <p:nvPr/>
        </p:nvSpPr>
        <p:spPr>
          <a:xfrm>
            <a:off x="531415" y="2080092"/>
            <a:ext cx="50405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https://blog.naver.com/bo314/220975138824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216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1681663" y="1059582"/>
            <a:ext cx="5770657" cy="2952328"/>
          </a:xfrm>
          <a:prstGeom prst="roundRect">
            <a:avLst/>
          </a:prstGeom>
          <a:solidFill>
            <a:srgbClr val="274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357336" y="1563638"/>
            <a:ext cx="477027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0" dirty="0" smtClean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rPr>
              <a:t>Q &amp; A</a:t>
            </a:r>
            <a:endParaRPr lang="ko-KR" altLang="en-US" sz="110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17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/>
          <p:cNvCxnSpPr/>
          <p:nvPr/>
        </p:nvCxnSpPr>
        <p:spPr>
          <a:xfrm>
            <a:off x="0" y="0"/>
            <a:ext cx="755576" cy="627535"/>
          </a:xfrm>
          <a:prstGeom prst="line">
            <a:avLst/>
          </a:prstGeom>
          <a:ln w="9525">
            <a:solidFill>
              <a:srgbClr val="274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8280920" y="6120680"/>
            <a:ext cx="899592" cy="764704"/>
          </a:xfrm>
          <a:prstGeom prst="line">
            <a:avLst/>
          </a:prstGeom>
          <a:ln w="9525">
            <a:solidFill>
              <a:srgbClr val="6D60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flipH="1">
            <a:off x="789616" y="627535"/>
            <a:ext cx="5904656" cy="2916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050" b="1" spc="-150" dirty="0" smtClean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01  </a:t>
            </a:r>
            <a:r>
              <a:rPr lang="ko-KR" altLang="en-US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필요</a:t>
            </a:r>
            <a:r>
              <a:rPr lang="ko-KR" altLang="en-US" b="1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성</a:t>
            </a:r>
            <a:endParaRPr lang="en-US" altLang="ko-KR" b="1" dirty="0" smtClean="0">
              <a:solidFill>
                <a:srgbClr val="274555"/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     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-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배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경</a:t>
            </a:r>
            <a:endParaRPr lang="en-US" altLang="ko-KR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     -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나와있는 기술 조사</a:t>
            </a:r>
            <a:endParaRPr lang="en-US" altLang="ko-KR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sz="800" dirty="0" smtClean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02  </a:t>
            </a:r>
            <a:r>
              <a:rPr lang="ko-KR" altLang="en-US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목표</a:t>
            </a:r>
            <a:r>
              <a:rPr lang="en-US" altLang="ko-KR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/</a:t>
            </a:r>
            <a:r>
              <a:rPr lang="ko-KR" altLang="en-US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내용</a:t>
            </a:r>
            <a:endParaRPr lang="en-US" altLang="ko-KR" b="1" dirty="0" smtClean="0">
              <a:solidFill>
                <a:srgbClr val="274555"/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     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-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목표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</a:t>
            </a:r>
          </a:p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     -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내용</a:t>
            </a:r>
            <a:endParaRPr lang="en-US" altLang="ko-KR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     - 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앞으로의 계획</a:t>
            </a:r>
            <a:endParaRPr lang="en-US" altLang="ko-KR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sz="900" dirty="0" smtClean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  <a:p>
            <a:pPr marL="342900" indent="-342900">
              <a:buAutoNum type="arabicPlain" startAt="3"/>
            </a:pPr>
            <a:r>
              <a:rPr lang="ko-KR" altLang="en-US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기대성과</a:t>
            </a:r>
            <a:endParaRPr lang="en-US" altLang="ko-KR" b="1" dirty="0">
              <a:solidFill>
                <a:srgbClr val="274555"/>
              </a:solidFill>
              <a:latin typeface="HU담은고딕 150" pitchFamily="18" charset="-127"/>
              <a:ea typeface="HU담은고딕 150" pitchFamily="18" charset="-127"/>
            </a:endParaRPr>
          </a:p>
          <a:p>
            <a:pPr marL="228600" indent="-228600">
              <a:buAutoNum type="arabicPlain" startAt="3"/>
            </a:pPr>
            <a:endParaRPr lang="en-US" altLang="ko-KR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04  </a:t>
            </a:r>
            <a:r>
              <a:rPr lang="ko-KR" altLang="en-US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참조</a:t>
            </a:r>
            <a:endParaRPr lang="en-US" altLang="ko-KR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7" name="직각 삼각형 6"/>
          <p:cNvSpPr/>
          <p:nvPr/>
        </p:nvSpPr>
        <p:spPr>
          <a:xfrm flipH="1">
            <a:off x="2771800" y="0"/>
            <a:ext cx="6408712" cy="5143500"/>
          </a:xfrm>
          <a:prstGeom prst="rtTriangle">
            <a:avLst/>
          </a:prstGeom>
          <a:solidFill>
            <a:srgbClr val="274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4932040" y="4005520"/>
            <a:ext cx="41044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8800" dirty="0" smtClean="0">
                <a:solidFill>
                  <a:schemeClr val="bg1">
                    <a:lumMod val="9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INDEX</a:t>
            </a:r>
            <a:endParaRPr lang="ko-KR" altLang="en-US" sz="8800" dirty="0">
              <a:solidFill>
                <a:schemeClr val="bg1">
                  <a:lumMod val="95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67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98757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54549" y="146125"/>
            <a:ext cx="75373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01</a:t>
            </a:r>
            <a:r>
              <a:rPr lang="en-US" altLang="ko-KR" spc="-150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필요</a:t>
            </a:r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성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7856" y="3911275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1760" y="555526"/>
            <a:ext cx="6717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2">
                    <a:lumMod val="2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배경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9653" y="1107856"/>
            <a:ext cx="5353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i="1" dirty="0">
                <a:solidFill>
                  <a:schemeClr val="tx1">
                    <a:lumMod val="65000"/>
                    <a:lumOff val="3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흥미로운 </a:t>
            </a:r>
            <a:r>
              <a:rPr lang="en-US" altLang="ko-KR" i="1" dirty="0">
                <a:solidFill>
                  <a:schemeClr val="tx1">
                    <a:lumMod val="65000"/>
                    <a:lumOff val="3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C++</a:t>
            </a:r>
            <a:r>
              <a:rPr lang="ko-KR" altLang="en-US" i="1" dirty="0">
                <a:solidFill>
                  <a:schemeClr val="tx1">
                    <a:lumMod val="65000"/>
                    <a:lumOff val="3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학습을 위한 방법 모색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ECF5B1-F420-4A39-9E89-0ACB7EC234C8}"/>
              </a:ext>
            </a:extLst>
          </p:cNvPr>
          <p:cNvSpPr txBox="1"/>
          <p:nvPr/>
        </p:nvSpPr>
        <p:spPr>
          <a:xfrm>
            <a:off x="121053" y="1061690"/>
            <a:ext cx="850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배경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FFD14FA-FB6D-425C-BD6E-9EEEB4DD9A4C}"/>
              </a:ext>
            </a:extLst>
          </p:cNvPr>
          <p:cNvGrpSpPr/>
          <p:nvPr/>
        </p:nvGrpSpPr>
        <p:grpSpPr>
          <a:xfrm>
            <a:off x="827584" y="2194627"/>
            <a:ext cx="7648148" cy="1938992"/>
            <a:chOff x="596259" y="2571750"/>
            <a:chExt cx="7648148" cy="193899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C3F874-2F6E-47B0-BA62-A1874EE3FC55}"/>
                </a:ext>
              </a:extLst>
            </p:cNvPr>
            <p:cNvSpPr txBox="1"/>
            <p:nvPr/>
          </p:nvSpPr>
          <p:spPr>
            <a:xfrm>
              <a:off x="596259" y="2571750"/>
              <a:ext cx="374441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Ø"/>
              </a:pPr>
              <a:r>
                <a:rPr lang="ko-KR" altLang="en-US" sz="2000" dirty="0">
                  <a:latin typeface="HU담은고딕 150" pitchFamily="18" charset="-127"/>
                  <a:ea typeface="HU담은고딕 150" pitchFamily="18" charset="-127"/>
                </a:rPr>
                <a:t>배운 내용을 응용 가능한가</a:t>
              </a:r>
              <a:r>
                <a:rPr lang="en-US" altLang="ko-KR" sz="2000" dirty="0">
                  <a:latin typeface="HU담은고딕 150" pitchFamily="18" charset="-127"/>
                  <a:ea typeface="HU담은고딕 150" pitchFamily="18" charset="-127"/>
                </a:rPr>
                <a:t>?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Ø"/>
              </a:pPr>
              <a:r>
                <a:rPr lang="ko-KR" altLang="en-US" sz="2000" dirty="0">
                  <a:latin typeface="HU담은고딕 150" pitchFamily="18" charset="-127"/>
                  <a:ea typeface="HU담은고딕 150" pitchFamily="18" charset="-127"/>
                </a:rPr>
                <a:t>흥미를 일으킬 수 있는가</a:t>
              </a:r>
              <a:r>
                <a:rPr lang="en-US" altLang="ko-KR" sz="2000" dirty="0">
                  <a:latin typeface="HU담은고딕 150" pitchFamily="18" charset="-127"/>
                  <a:ea typeface="HU담은고딕 150" pitchFamily="18" charset="-127"/>
                </a:rPr>
                <a:t>?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Ø"/>
              </a:pPr>
              <a:r>
                <a:rPr lang="ko-KR" altLang="en-US" sz="2000" dirty="0">
                  <a:latin typeface="HU담은고딕 150" pitchFamily="18" charset="-127"/>
                  <a:ea typeface="HU담은고딕 150" pitchFamily="18" charset="-127"/>
                </a:rPr>
                <a:t>제대로 학습할 수 있는가</a:t>
              </a:r>
              <a:r>
                <a:rPr lang="en-US" altLang="ko-KR" sz="2000" dirty="0">
                  <a:latin typeface="HU담은고딕 150" pitchFamily="18" charset="-127"/>
                  <a:ea typeface="HU담은고딕 150" pitchFamily="18" charset="-127"/>
                </a:rPr>
                <a:t>?</a:t>
              </a:r>
              <a:endParaRPr lang="ko-KR" altLang="en-US" sz="2000" dirty="0">
                <a:latin typeface="HU담은고딕 150" pitchFamily="18" charset="-127"/>
                <a:ea typeface="HU담은고딕 150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35CD26A-E2EF-43D1-9FAA-FBB801EE946F}"/>
                </a:ext>
              </a:extLst>
            </p:cNvPr>
            <p:cNvSpPr txBox="1"/>
            <p:nvPr/>
          </p:nvSpPr>
          <p:spPr>
            <a:xfrm>
              <a:off x="6084167" y="3374291"/>
              <a:ext cx="21602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accent6">
                      <a:lumMod val="75000"/>
                    </a:schemeClr>
                  </a:solidFill>
                  <a:latin typeface="HU담은고딕 150" pitchFamily="18" charset="-127"/>
                  <a:ea typeface="HU담은고딕 150" pitchFamily="18" charset="-127"/>
                </a:rPr>
                <a:t>게임 제작</a:t>
              </a:r>
              <a:r>
                <a:rPr lang="en-US" altLang="ko-KR" sz="2800" b="1" dirty="0">
                  <a:solidFill>
                    <a:schemeClr val="accent6">
                      <a:lumMod val="75000"/>
                    </a:schemeClr>
                  </a:solidFill>
                  <a:latin typeface="HU담은고딕 150" pitchFamily="18" charset="-127"/>
                  <a:ea typeface="HU담은고딕 150" pitchFamily="18" charset="-127"/>
                </a:rPr>
                <a:t>!</a:t>
              </a:r>
              <a:endParaRPr lang="ko-KR" altLang="en-US" sz="2800" b="1" dirty="0">
                <a:solidFill>
                  <a:schemeClr val="accent6">
                    <a:lumMod val="75000"/>
                  </a:schemeClr>
                </a:solidFill>
                <a:latin typeface="HU담은고딕 150" pitchFamily="18" charset="-127"/>
                <a:ea typeface="HU담은고딕 150" pitchFamily="18" charset="-127"/>
              </a:endParaRPr>
            </a:p>
          </p:txBody>
        </p:sp>
        <p:sp>
          <p:nvSpPr>
            <p:cNvPr id="15" name="화살표: 오른쪽 1">
              <a:extLst>
                <a:ext uri="{FF2B5EF4-FFF2-40B4-BE49-F238E27FC236}">
                  <a16:creationId xmlns:a16="http://schemas.microsoft.com/office/drawing/2014/main" id="{F2E64406-4CDB-4E63-B89B-1559C591766F}"/>
                </a:ext>
              </a:extLst>
            </p:cNvPr>
            <p:cNvSpPr/>
            <p:nvPr/>
          </p:nvSpPr>
          <p:spPr>
            <a:xfrm>
              <a:off x="4888385" y="3435846"/>
              <a:ext cx="648072" cy="400110"/>
            </a:xfrm>
            <a:prstGeom prst="rightArrow">
              <a:avLst>
                <a:gd name="adj1" fmla="val 50000"/>
                <a:gd name="adj2" fmla="val 69045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127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5255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98757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54549" y="146125"/>
            <a:ext cx="75373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01</a:t>
            </a:r>
            <a:r>
              <a:rPr lang="en-US" altLang="ko-KR" spc="-150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필요</a:t>
            </a:r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성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7856" y="3911275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1760" y="555526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mtClean="0">
                <a:solidFill>
                  <a:schemeClr val="bg2">
                    <a:lumMod val="2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나와있는 기술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15A973-7FAC-4686-9F7D-E8EFB90772FD}"/>
              </a:ext>
            </a:extLst>
          </p:cNvPr>
          <p:cNvSpPr txBox="1"/>
          <p:nvPr/>
        </p:nvSpPr>
        <p:spPr>
          <a:xfrm>
            <a:off x="121053" y="1061690"/>
            <a:ext cx="1642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현재 기술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07BB06-325D-466F-A169-8D5133411551}"/>
              </a:ext>
            </a:extLst>
          </p:cNvPr>
          <p:cNvSpPr txBox="1"/>
          <p:nvPr/>
        </p:nvSpPr>
        <p:spPr>
          <a:xfrm>
            <a:off x="8834252" y="4785923"/>
            <a:ext cx="309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D80F5B-D9EC-49D4-91B9-C21D73E251BD}"/>
              </a:ext>
            </a:extLst>
          </p:cNvPr>
          <p:cNvSpPr txBox="1"/>
          <p:nvPr/>
        </p:nvSpPr>
        <p:spPr>
          <a:xfrm>
            <a:off x="1691680" y="1107856"/>
            <a:ext cx="5353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1" dirty="0">
                <a:solidFill>
                  <a:schemeClr val="tx1">
                    <a:lumMod val="65000"/>
                    <a:lumOff val="3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snake game</a:t>
            </a:r>
            <a:endParaRPr lang="ko-KR" altLang="en-US" i="1" dirty="0">
              <a:solidFill>
                <a:schemeClr val="tx1">
                  <a:lumMod val="65000"/>
                  <a:lumOff val="35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1BDEC89-99A7-439E-9FB1-EAF7A707FBF8}"/>
              </a:ext>
            </a:extLst>
          </p:cNvPr>
          <p:cNvGrpSpPr/>
          <p:nvPr/>
        </p:nvGrpSpPr>
        <p:grpSpPr>
          <a:xfrm>
            <a:off x="291708" y="3106876"/>
            <a:ext cx="8182942" cy="1775758"/>
            <a:chOff x="462743" y="3116086"/>
            <a:chExt cx="8182942" cy="1775758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B0F1B07B-90C0-40F0-93CF-CC27B761F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7350" y="3116086"/>
              <a:ext cx="2398335" cy="1775758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27D490A-4620-45BC-AC7A-319717CF9DDB}"/>
                </a:ext>
              </a:extLst>
            </p:cNvPr>
            <p:cNvSpPr txBox="1"/>
            <p:nvPr/>
          </p:nvSpPr>
          <p:spPr>
            <a:xfrm>
              <a:off x="462743" y="4081810"/>
              <a:ext cx="57846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HU담은고딕 150" pitchFamily="18" charset="-127"/>
                  <a:ea typeface="HU담은고딕 150" pitchFamily="18" charset="-127"/>
                </a:rPr>
                <a:t>snake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HU담은고딕 150" pitchFamily="18" charset="-127"/>
                  <a:ea typeface="HU담은고딕 150" pitchFamily="18" charset="-127"/>
                </a:rPr>
                <a:t>가 아이템을 먹으면 몸통 길이가 한 칸 씩 늘어남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2C2FB12-0A64-4229-93F2-76B40628098B}"/>
              </a:ext>
            </a:extLst>
          </p:cNvPr>
          <p:cNvGrpSpPr/>
          <p:nvPr/>
        </p:nvGrpSpPr>
        <p:grpSpPr>
          <a:xfrm>
            <a:off x="291708" y="1625512"/>
            <a:ext cx="8219330" cy="2024915"/>
            <a:chOff x="121053" y="1595231"/>
            <a:chExt cx="8219330" cy="2024915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0D8846B-2C34-4AF6-B3B4-D7E78C31AA41}"/>
                </a:ext>
              </a:extLst>
            </p:cNvPr>
            <p:cNvGrpSpPr/>
            <p:nvPr/>
          </p:nvGrpSpPr>
          <p:grpSpPr>
            <a:xfrm>
              <a:off x="121053" y="1595231"/>
              <a:ext cx="2336349" cy="2024915"/>
              <a:chOff x="323528" y="1523354"/>
              <a:chExt cx="2421351" cy="2139252"/>
            </a:xfrm>
          </p:grpSpPr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9D2C5ADD-9743-4032-9151-DD48E29BBDFA}"/>
                  </a:ext>
                </a:extLst>
              </p:cNvPr>
              <p:cNvGrpSpPr/>
              <p:nvPr/>
            </p:nvGrpSpPr>
            <p:grpSpPr>
              <a:xfrm>
                <a:off x="323528" y="1523354"/>
                <a:ext cx="2421351" cy="2139252"/>
                <a:chOff x="323528" y="1523354"/>
                <a:chExt cx="2421351" cy="2139252"/>
              </a:xfrm>
            </p:grpSpPr>
            <p:pic>
              <p:nvPicPr>
                <p:cNvPr id="21" name="그림 20">
                  <a:extLst>
                    <a:ext uri="{FF2B5EF4-FFF2-40B4-BE49-F238E27FC236}">
                      <a16:creationId xmlns:a16="http://schemas.microsoft.com/office/drawing/2014/main" id="{AF2342E7-86C6-4596-AA5E-6CA5321AEC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3528" y="1523354"/>
                  <a:ext cx="2421351" cy="2139252"/>
                </a:xfrm>
                <a:prstGeom prst="rect">
                  <a:avLst/>
                </a:prstGeom>
              </p:spPr>
            </p:pic>
            <p:sp>
              <p:nvSpPr>
                <p:cNvPr id="22" name="순서도: 연결자 21">
                  <a:extLst>
                    <a:ext uri="{FF2B5EF4-FFF2-40B4-BE49-F238E27FC236}">
                      <a16:creationId xmlns:a16="http://schemas.microsoft.com/office/drawing/2014/main" id="{39CCB104-8828-4FF9-939C-66B6B59BE8FE}"/>
                    </a:ext>
                  </a:extLst>
                </p:cNvPr>
                <p:cNvSpPr/>
                <p:nvPr/>
              </p:nvSpPr>
              <p:spPr>
                <a:xfrm>
                  <a:off x="2051720" y="2680481"/>
                  <a:ext cx="45719" cy="61649"/>
                </a:xfrm>
                <a:prstGeom prst="flowChartConnector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F6463CD4-AB21-44C7-9748-C841916DD0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059" t="17750" r="6821" b="72236"/>
              <a:stretch/>
            </p:blipFill>
            <p:spPr>
              <a:xfrm>
                <a:off x="1886049" y="1811469"/>
                <a:ext cx="156563" cy="189660"/>
              </a:xfrm>
              <a:prstGeom prst="rect">
                <a:avLst/>
              </a:prstGeom>
            </p:spPr>
          </p:pic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0397181-1F04-45A6-A590-0BB6E3807FE1}"/>
                </a:ext>
              </a:extLst>
            </p:cNvPr>
            <p:cNvSpPr txBox="1"/>
            <p:nvPr/>
          </p:nvSpPr>
          <p:spPr>
            <a:xfrm>
              <a:off x="2555776" y="1883635"/>
              <a:ext cx="5353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HU담은고딕 150" pitchFamily="18" charset="-127"/>
                  <a:ea typeface="HU담은고딕 150" pitchFamily="18" charset="-127"/>
                </a:rPr>
                <a:t>맵 안에서 키보드 방향키로 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HU담은고딕 150" pitchFamily="18" charset="-127"/>
                  <a:ea typeface="HU담은고딕 150" pitchFamily="18" charset="-127"/>
                </a:rPr>
                <a:t>snake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HU담은고딕 150" pitchFamily="18" charset="-127"/>
                  <a:ea typeface="HU담은고딕 150" pitchFamily="18" charset="-127"/>
                </a:rPr>
                <a:t> 방향을 조절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C42BA7B-A63B-48AD-A988-DC321369CF27}"/>
                </a:ext>
              </a:extLst>
            </p:cNvPr>
            <p:cNvSpPr txBox="1"/>
            <p:nvPr/>
          </p:nvSpPr>
          <p:spPr>
            <a:xfrm>
              <a:off x="2555776" y="2499860"/>
              <a:ext cx="57846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HU담은고딕 150" pitchFamily="18" charset="-127"/>
                  <a:ea typeface="HU담은고딕 150" pitchFamily="18" charset="-127"/>
                </a:rPr>
                <a:t>아이템을 먹으면 랜덤으로 또 다른 아이템이 나타남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1363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98757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54549" y="146125"/>
            <a:ext cx="75373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01</a:t>
            </a:r>
            <a:r>
              <a:rPr lang="en-US" altLang="ko-KR" spc="-150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필요</a:t>
            </a:r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성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1760" y="555526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mtClean="0">
                <a:solidFill>
                  <a:schemeClr val="bg2">
                    <a:lumMod val="2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나와있는 기술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15A973-7FAC-4686-9F7D-E8EFB90772FD}"/>
              </a:ext>
            </a:extLst>
          </p:cNvPr>
          <p:cNvSpPr txBox="1"/>
          <p:nvPr/>
        </p:nvSpPr>
        <p:spPr>
          <a:xfrm>
            <a:off x="121053" y="1061690"/>
            <a:ext cx="1642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현재 기술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4D80F5B-D9EC-49D4-91B9-C21D73E251BD}"/>
              </a:ext>
            </a:extLst>
          </p:cNvPr>
          <p:cNvSpPr txBox="1"/>
          <p:nvPr/>
        </p:nvSpPr>
        <p:spPr>
          <a:xfrm>
            <a:off x="1691680" y="1107856"/>
            <a:ext cx="5353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1" dirty="0">
                <a:solidFill>
                  <a:schemeClr val="tx1">
                    <a:lumMod val="65000"/>
                    <a:lumOff val="3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snake game</a:t>
            </a:r>
            <a:endParaRPr lang="ko-KR" altLang="en-US" i="1" dirty="0">
              <a:solidFill>
                <a:schemeClr val="tx1">
                  <a:lumMod val="65000"/>
                  <a:lumOff val="35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95E8AE8-7A5F-4D85-8514-D03FBC4183EE}"/>
              </a:ext>
            </a:extLst>
          </p:cNvPr>
          <p:cNvGrpSpPr/>
          <p:nvPr/>
        </p:nvGrpSpPr>
        <p:grpSpPr>
          <a:xfrm>
            <a:off x="1279736" y="1638299"/>
            <a:ext cx="6584528" cy="3192086"/>
            <a:chOff x="291728" y="1643637"/>
            <a:chExt cx="6584528" cy="3192086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9A6DCDF4-2C0F-4489-AADA-71AD926221CB}"/>
                </a:ext>
              </a:extLst>
            </p:cNvPr>
            <p:cNvGrpSpPr/>
            <p:nvPr/>
          </p:nvGrpSpPr>
          <p:grpSpPr>
            <a:xfrm>
              <a:off x="291728" y="1643637"/>
              <a:ext cx="6584528" cy="2702472"/>
              <a:chOff x="-756592" y="1203598"/>
              <a:chExt cx="7065364" cy="2736304"/>
            </a:xfrm>
          </p:grpSpPr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65452674-A847-4125-9F6D-511A4F5D02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10" t="1434" r="4990" b="7697"/>
              <a:stretch/>
            </p:blipFill>
            <p:spPr>
              <a:xfrm>
                <a:off x="-756592" y="1203598"/>
                <a:ext cx="3477386" cy="2736304"/>
              </a:xfrm>
              <a:prstGeom prst="rect">
                <a:avLst/>
              </a:prstGeom>
            </p:spPr>
          </p:pic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669DF44F-FBF3-4917-9715-D3683BFCA0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12" t="1913" r="3920" b="3948"/>
              <a:stretch/>
            </p:blipFill>
            <p:spPr>
              <a:xfrm>
                <a:off x="2799144" y="1203598"/>
                <a:ext cx="3509628" cy="2736304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23978A-641E-4F43-9786-33696AB23AED}"/>
                </a:ext>
              </a:extLst>
            </p:cNvPr>
            <p:cNvSpPr txBox="1"/>
            <p:nvPr/>
          </p:nvSpPr>
          <p:spPr>
            <a:xfrm>
              <a:off x="728524" y="4466391"/>
              <a:ext cx="57876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HU담은고딕 150" pitchFamily="18" charset="-127"/>
                  <a:ea typeface="HU담은고딕 150" pitchFamily="18" charset="-127"/>
                </a:rPr>
                <a:t>벽에 닿거나 </a:t>
              </a:r>
              <a:r>
                <a:rPr lang="en-US" altLang="ko-KR" dirty="0">
                  <a:latin typeface="HU담은고딕 150" pitchFamily="18" charset="-127"/>
                  <a:ea typeface="HU담은고딕 150" pitchFamily="18" charset="-127"/>
                </a:rPr>
                <a:t>snake </a:t>
              </a:r>
              <a:r>
                <a:rPr lang="ko-KR" altLang="en-US" dirty="0">
                  <a:latin typeface="HU담은고딕 150" pitchFamily="18" charset="-127"/>
                  <a:ea typeface="HU담은고딕 150" pitchFamily="18" charset="-127"/>
                </a:rPr>
                <a:t>자신의 몸통에 닿으면 </a:t>
              </a:r>
              <a:r>
                <a:rPr lang="en-US" altLang="ko-KR" dirty="0">
                  <a:latin typeface="HU담은고딕 150" pitchFamily="18" charset="-127"/>
                  <a:ea typeface="HU담은고딕 150" pitchFamily="18" charset="-127"/>
                </a:rPr>
                <a:t>GAME OVER</a:t>
              </a:r>
              <a:endParaRPr lang="ko-KR" altLang="en-US" dirty="0">
                <a:latin typeface="HU담은고딕 150" pitchFamily="18" charset="-127"/>
                <a:ea typeface="HU담은고딕 150" pitchFamily="18" charset="-127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5E2C9ECD-D2F2-4A5E-A424-A7051D49BD26}"/>
              </a:ext>
            </a:extLst>
          </p:cNvPr>
          <p:cNvSpPr txBox="1"/>
          <p:nvPr/>
        </p:nvSpPr>
        <p:spPr>
          <a:xfrm>
            <a:off x="1965193" y="2715766"/>
            <a:ext cx="52565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i="1" dirty="0">
                <a:solidFill>
                  <a:srgbClr val="FFFF00"/>
                </a:solidFill>
              </a:rPr>
              <a:t>새로운 아이디어 접목</a:t>
            </a:r>
            <a:r>
              <a:rPr lang="en-US" altLang="ko-KR" sz="4000" b="1" i="1" dirty="0">
                <a:solidFill>
                  <a:srgbClr val="FFFF00"/>
                </a:solidFill>
              </a:rPr>
              <a:t>!</a:t>
            </a:r>
            <a:endParaRPr lang="ko-KR" altLang="en-US" sz="4000" b="1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24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98757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15275" y="146125"/>
            <a:ext cx="8322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02</a:t>
            </a:r>
            <a:r>
              <a:rPr lang="en-US" altLang="ko-KR" spc="-150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목표</a:t>
            </a:r>
            <a:r>
              <a:rPr lang="en-US" altLang="ko-KR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/</a:t>
            </a:r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내</a:t>
            </a:r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용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7856" y="3911275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87824" y="555526"/>
            <a:ext cx="6717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2">
                    <a:lumMod val="2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목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A41D08-9CEA-4D5E-8DD2-840442F747F2}"/>
              </a:ext>
            </a:extLst>
          </p:cNvPr>
          <p:cNvSpPr txBox="1"/>
          <p:nvPr/>
        </p:nvSpPr>
        <p:spPr>
          <a:xfrm>
            <a:off x="531415" y="1419622"/>
            <a:ext cx="70424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HU담은고딕 150" pitchFamily="18" charset="-127"/>
                <a:ea typeface="HU담은고딕 150" pitchFamily="18" charset="-127"/>
              </a:rPr>
              <a:t>수업시간에 배운 개념을 직접 사용하여 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프로그램 구현</a:t>
            </a:r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경제성을 고려한 프로그램에 창의적인 아이디어 접목 및 설계</a:t>
            </a:r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HU담은고딕 150" pitchFamily="18" charset="-127"/>
                <a:ea typeface="HU담은고딕 150" pitchFamily="18" charset="-127"/>
              </a:rPr>
              <a:t>개념을 바탕으로 이해와 응용을 통해 체계적인 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알고리즘 구현</a:t>
            </a:r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HU담은고딕 150" pitchFamily="18" charset="-127"/>
                <a:ea typeface="HU담은고딕 150" pitchFamily="18" charset="-127"/>
              </a:rPr>
              <a:t>C++</a:t>
            </a:r>
            <a:r>
              <a:rPr lang="ko-KR" altLang="en-US" dirty="0">
                <a:latin typeface="HU담은고딕 150" pitchFamily="18" charset="-127"/>
                <a:ea typeface="HU담은고딕 150" pitchFamily="18" charset="-127"/>
              </a:rPr>
              <a:t>을 이용하여 직접 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프로그램 작성</a:t>
            </a:r>
            <a:endParaRPr lang="ko-KR" altLang="en-US" dirty="0">
              <a:latin typeface="HU담은고딕 150" pitchFamily="18" charset="-127"/>
              <a:ea typeface="HU담은고딕 1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136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98757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15275" y="146125"/>
            <a:ext cx="8322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02</a:t>
            </a:r>
            <a:r>
              <a:rPr lang="en-US" altLang="ko-KR" spc="-150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목표</a:t>
            </a:r>
            <a:r>
              <a:rPr lang="en-US" altLang="ko-KR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/</a:t>
            </a:r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내용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7856" y="3911275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87824" y="555526"/>
            <a:ext cx="194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mtClean="0">
                <a:solidFill>
                  <a:schemeClr val="bg2">
                    <a:lumMod val="2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알고리</a:t>
            </a:r>
            <a:r>
              <a:rPr lang="ko-KR" altLang="en-US" sz="1600">
                <a:solidFill>
                  <a:schemeClr val="bg2">
                    <a:lumMod val="2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즘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025F60-B80D-4E72-B721-9834A5F3A298}"/>
              </a:ext>
            </a:extLst>
          </p:cNvPr>
          <p:cNvSpPr txBox="1"/>
          <p:nvPr/>
        </p:nvSpPr>
        <p:spPr>
          <a:xfrm>
            <a:off x="565992" y="1567798"/>
            <a:ext cx="4877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latin typeface="HU담은고딕 150" pitchFamily="18" charset="-127"/>
                <a:ea typeface="HU담은고딕 150" pitchFamily="18" charset="-127"/>
              </a:rPr>
              <a:t>rand() </a:t>
            </a:r>
            <a:r>
              <a:rPr lang="ko-KR" altLang="en-US" dirty="0">
                <a:latin typeface="HU담은고딕 150" pitchFamily="18" charset="-127"/>
                <a:ea typeface="HU담은고딕 150" pitchFamily="18" charset="-127"/>
              </a:rPr>
              <a:t>함수를 사용한 아이템의 랜덤 배치</a:t>
            </a:r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67D53D8-6906-4274-94E7-C73A052924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xmlns="" r:id="rId5"/>
              </a:ext>
            </a:extLst>
          </a:blip>
          <a:srcRect b="13170"/>
          <a:stretch/>
        </p:blipFill>
        <p:spPr>
          <a:xfrm>
            <a:off x="5148064" y="3711004"/>
            <a:ext cx="1872208" cy="100811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A734023-F9E9-4D6C-90CD-855EA6F3B4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xmlns="" r:id="rId7"/>
              </a:ext>
            </a:extLst>
          </a:blip>
          <a:stretch>
            <a:fillRect/>
          </a:stretch>
        </p:blipFill>
        <p:spPr>
          <a:xfrm>
            <a:off x="2682514" y="2252570"/>
            <a:ext cx="1495031" cy="146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E990D1-6AFB-4654-9201-7B0C9A16D7A2}"/>
              </a:ext>
            </a:extLst>
          </p:cNvPr>
          <p:cNvSpPr txBox="1"/>
          <p:nvPr/>
        </p:nvSpPr>
        <p:spPr>
          <a:xfrm>
            <a:off x="558278" y="4139081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HU담은고딕 150" pitchFamily="18" charset="-127"/>
                <a:ea typeface="HU담은고딕 150" pitchFamily="18" charset="-127"/>
              </a:rPr>
              <a:t>키보드 입력을 통한 뱀의 방향 설정</a:t>
            </a:r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6C2AD0-5AC0-48BC-9D64-7D25A309BAC8}"/>
              </a:ext>
            </a:extLst>
          </p:cNvPr>
          <p:cNvSpPr txBox="1"/>
          <p:nvPr/>
        </p:nvSpPr>
        <p:spPr>
          <a:xfrm>
            <a:off x="4427984" y="2912526"/>
            <a:ext cx="4608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HU담은고딕 150" pitchFamily="18" charset="-127"/>
                <a:ea typeface="HU담은고딕 150" pitchFamily="18" charset="-127"/>
              </a:rPr>
              <a:t>- </a:t>
            </a:r>
            <a:r>
              <a:rPr lang="ko-KR" altLang="en-US" dirty="0">
                <a:latin typeface="HU담은고딕 150" pitchFamily="18" charset="-127"/>
                <a:ea typeface="HU담은고딕 150" pitchFamily="18" charset="-127"/>
              </a:rPr>
              <a:t>이차원 배열을 이용한 좌표공간 설정</a:t>
            </a:r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endParaRPr lang="ko-KR" altLang="en-US" dirty="0">
              <a:latin typeface="HU담은고딕 150" pitchFamily="18" charset="-127"/>
              <a:ea typeface="HU담은고딕 150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498C9FB-94CE-4796-90A5-F6EAC1AD0F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52120" y="1216544"/>
            <a:ext cx="1944216" cy="136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21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98757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15275" y="146125"/>
            <a:ext cx="8322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02</a:t>
            </a:r>
            <a:r>
              <a:rPr lang="en-US" altLang="ko-KR" spc="-150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목표</a:t>
            </a:r>
            <a:r>
              <a:rPr lang="en-US" altLang="ko-KR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/</a:t>
            </a:r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내용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7856" y="3911275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87824" y="555526"/>
            <a:ext cx="6717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2">
                    <a:lumMod val="2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내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용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504" y="977696"/>
            <a:ext cx="82101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이차원 배열을 통해 뱀의 활동 반경 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(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배경 틀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) 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설정</a:t>
            </a:r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키보드의 방향키로 방향을 입력 받아 </a:t>
            </a:r>
            <a:r>
              <a:rPr lang="ko-KR" altLang="en-US" dirty="0">
                <a:latin typeface="HU담은고딕 150" pitchFamily="18" charset="-127"/>
                <a:ea typeface="HU담은고딕 150" pitchFamily="18" charset="-127"/>
              </a:rPr>
              <a:t>뱀의 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이동 조정</a:t>
            </a:r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 아이템을 먹을 때 마다 그 모양 그대로 뱀의 꼬리부분에 축적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.</a:t>
            </a:r>
          </a:p>
          <a:p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dirty="0">
                <a:latin typeface="HU담은고딕 150" pitchFamily="18" charset="-127"/>
                <a:ea typeface="HU담은고딕 150" pitchFamily="18" charset="-127"/>
              </a:rPr>
              <a:t> 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아이템은 계속적으로 화면에 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3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가지 종류가 </a:t>
            </a:r>
            <a:r>
              <a:rPr lang="ko-KR" altLang="en-US" dirty="0" err="1" smtClean="0">
                <a:latin typeface="HU담은고딕 150" pitchFamily="18" charset="-127"/>
                <a:ea typeface="HU담은고딕 150" pitchFamily="18" charset="-127"/>
              </a:rPr>
              <a:t>디스플레이되며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, 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그 아이템들의 위치는 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random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함수로 설정</a:t>
            </a:r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 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아이템의 모양은 총 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3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가지 인데 한가지의 아이템이 뱀의 몸에서 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3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개가 연속 되었을 때 제거</a:t>
            </a:r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 </a:t>
            </a:r>
          </a:p>
          <a:p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뱀의 몸이 모두 사라졌을 때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/ 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자신의 몸에 부딪혔을 때  게임 종료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.</a:t>
            </a:r>
          </a:p>
          <a:p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벽에 부딪히면 자동으로 방향 전환</a:t>
            </a:r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5651612" y="2727"/>
            <a:ext cx="3492388" cy="2226014"/>
            <a:chOff x="1063774" y="1235074"/>
            <a:chExt cx="5380433" cy="3302841"/>
          </a:xfrm>
        </p:grpSpPr>
        <p:pic>
          <p:nvPicPr>
            <p:cNvPr id="13" name="Picture 2" descr="snake game에 대한 이미지 검색결과">
              <a:hlinkClick r:id="rId4"/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3774" y="1235074"/>
              <a:ext cx="5380433" cy="33028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2051720" y="1718698"/>
              <a:ext cx="22928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00" dirty="0" smtClean="0">
                  <a:solidFill>
                    <a:schemeClr val="bg1"/>
                  </a:solidFill>
                </a:rPr>
                <a:t>☆</a:t>
              </a:r>
              <a:endParaRPr lang="ko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987824" y="3435846"/>
              <a:ext cx="22928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00" dirty="0" smtClean="0">
                  <a:solidFill>
                    <a:schemeClr val="bg1"/>
                  </a:solidFill>
                </a:rPr>
                <a:t>♥</a:t>
              </a:r>
              <a:endParaRPr lang="ko-KR" altLang="en-US" sz="8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5940152" y="1923678"/>
            <a:ext cx="2088232" cy="144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363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98757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34511" y="146125"/>
            <a:ext cx="7938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03</a:t>
            </a:r>
            <a:r>
              <a:rPr lang="en-US" altLang="ko-KR" spc="-150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기대성</a:t>
            </a:r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과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7856" y="3911275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38672" y="1491630"/>
            <a:ext cx="70567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C++</a:t>
            </a:r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에 대한 정확한 이해</a:t>
            </a:r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프로그래밍 시 협업능력 향상</a:t>
            </a:r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dirty="0" smtClean="0">
              <a:latin typeface="HU담은고딕 150" pitchFamily="18" charset="-127"/>
              <a:ea typeface="HU담은고딕 150" pitchFamily="18" charset="-127"/>
            </a:endParaRPr>
          </a:p>
          <a:p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r>
              <a:rPr lang="ko-KR" altLang="en-US" dirty="0" smtClean="0">
                <a:latin typeface="HU담은고딕 150" pitchFamily="18" charset="-127"/>
                <a:ea typeface="HU담은고딕 150" pitchFamily="18" charset="-127"/>
              </a:rPr>
              <a:t>시스템 설계를 수행할 수 있는 능력 향상</a:t>
            </a:r>
            <a:r>
              <a:rPr lang="en-US" altLang="ko-KR" dirty="0" smtClean="0">
                <a:latin typeface="HU담은고딕 150" pitchFamily="18" charset="-127"/>
                <a:ea typeface="HU담은고딕 150" pitchFamily="18" charset="-127"/>
              </a:rPr>
              <a:t>	</a:t>
            </a:r>
          </a:p>
          <a:p>
            <a:endParaRPr lang="en-US" altLang="ko-KR" dirty="0">
              <a:latin typeface="HU담은고딕 150" pitchFamily="18" charset="-127"/>
              <a:ea typeface="HU담은고딕 150" pitchFamily="18" charset="-127"/>
            </a:endParaRPr>
          </a:p>
          <a:p>
            <a:endParaRPr lang="ko-KR" altLang="en-US" dirty="0">
              <a:latin typeface="HU담은고딕 150" pitchFamily="18" charset="-127"/>
              <a:ea typeface="HU담은고딕 15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21" y="1369194"/>
            <a:ext cx="443587" cy="55448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21" y="2229807"/>
            <a:ext cx="443587" cy="55448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21" y="3003798"/>
            <a:ext cx="443587" cy="55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42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5130</TotalTime>
  <Words>331</Words>
  <Application>Microsoft Office PowerPoint</Application>
  <PresentationFormat>화면 슬라이드 쇼(16:9)</PresentationFormat>
  <Paragraphs>101</Paragraphs>
  <Slides>11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맑은 고딕</vt:lpstr>
      <vt:lpstr>Wingdings</vt:lpstr>
      <vt:lpstr>Arial</vt:lpstr>
      <vt:lpstr>나눔스퀘어라운드 ExtraBold</vt:lpstr>
      <vt:lpstr>HY견고딕</vt:lpstr>
      <vt:lpstr>KoPub돋움체 Bold</vt:lpstr>
      <vt:lpstr>210 맨발의청춘 B</vt:lpstr>
      <vt:lpstr>HU담은고딕 140</vt:lpstr>
      <vt:lpstr>HU담은고딕 150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조예림</dc:creator>
  <cp:lastModifiedBy>multicampus</cp:lastModifiedBy>
  <cp:revision>52</cp:revision>
  <dcterms:created xsi:type="dcterms:W3CDTF">2017-05-15T10:31:55Z</dcterms:created>
  <dcterms:modified xsi:type="dcterms:W3CDTF">2020-09-06T16:33:27Z</dcterms:modified>
</cp:coreProperties>
</file>

<file path=docProps/thumbnail.jpeg>
</file>